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64" r:id="rId5"/>
    <p:sldId id="267" r:id="rId6"/>
    <p:sldId id="257" r:id="rId7"/>
    <p:sldId id="258" r:id="rId8"/>
    <p:sldId id="259" r:id="rId9"/>
    <p:sldId id="260" r:id="rId10"/>
    <p:sldId id="261" r:id="rId11"/>
    <p:sldId id="262" r:id="rId12"/>
    <p:sldId id="286" r:id="rId13"/>
    <p:sldId id="282" r:id="rId14"/>
    <p:sldId id="279" r:id="rId15"/>
    <p:sldId id="280" r:id="rId16"/>
    <p:sldId id="263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23C"/>
    <a:srgbClr val="5FC018"/>
    <a:srgbClr val="BAF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444460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kern="0" spc="-157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AI-Powered Resume Analysis and Candidate Ranking System</a:t>
            </a:r>
            <a:endParaRPr lang="en-US" sz="5250" b="1" kern="0" spc="-157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820364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33120" y="3277235"/>
            <a:ext cx="7202170" cy="5330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altLang="en-US" sz="25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Team Members: (Batch - 4)</a:t>
            </a:r>
            <a:endParaRPr lang="en-US" sz="25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S.V. MADHAVA REDDY (20KN1A4255)</a:t>
            </a: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R. MOUNIKESWARI (21KN5A4205)</a:t>
            </a: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T. SANDEEP (20KN1A4260)</a:t>
            </a: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K. CHANDRA</a:t>
            </a:r>
            <a:r>
              <a:rPr lang="en-IN" alt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SEKHAR (20KN1A4223)</a:t>
            </a: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>
              <a:lnSpc>
                <a:spcPct val="150000"/>
              </a:lnSpc>
            </a:pPr>
            <a:r>
              <a:rPr lang="en-IN" altLang="en-US" sz="25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Under the Esteemed guidance of</a:t>
            </a:r>
            <a:endParaRPr lang="en-IN" altLang="en-US" sz="25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>
              <a:lnSpc>
                <a:spcPct val="150000"/>
              </a:lnSpc>
            </a:pPr>
            <a:r>
              <a:rPr lang="en-IN" altLang="en-US" sz="25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Dr. S. SREEDHAR BABU </a:t>
            </a:r>
            <a:endParaRPr lang="en-IN" altLang="en-US" sz="25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1840" y="7559040"/>
            <a:ext cx="6014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32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CSE - AIML</a:t>
            </a:r>
            <a:endParaRPr lang="en-IN" altLang="en-US" sz="32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9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64419" y="683697"/>
            <a:ext cx="6648569" cy="694373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Implemented Technologies 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66875" y="1551305"/>
            <a:ext cx="11297285" cy="1703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just">
              <a:lnSpc>
                <a:spcPts val="5470"/>
              </a:lnSpc>
              <a:buNone/>
            </a:pPr>
            <a:r>
              <a:rPr lang="en-US" sz="24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Latent Dirichlet Allocation :</a:t>
            </a:r>
            <a:endParaRPr lang="en-US" sz="24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                            </a:t>
            </a:r>
            <a:r>
              <a:rPr lang="en-US" sz="2000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LDA is a topic modeling technique that uncovers hidden themes or topics within a collection of documents.</a:t>
            </a:r>
            <a:r>
              <a:rPr lang="en-IN" altLang="en-US" sz="2000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. </a:t>
            </a:r>
            <a:r>
              <a:rPr lang="en-US" sz="2000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In the context  resumes, it can identify the various skills, experiences, and qualifications mentioned by candidates.</a:t>
            </a:r>
            <a:endParaRPr lang="en-US" kern="0" spc="-131" dirty="0">
              <a:solidFill>
                <a:srgbClr val="E3E3E3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793875" y="3427730"/>
            <a:ext cx="11297285" cy="2072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just">
              <a:lnSpc>
                <a:spcPct val="150000"/>
              </a:lnSpc>
              <a:buNone/>
            </a:pPr>
            <a:r>
              <a:rPr lang="en-US" sz="2400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TF-IDF  </a:t>
            </a:r>
            <a:r>
              <a:rPr lang="en-IN" sz="2400" b="1" dirty="0">
                <a:solidFill>
                  <a:srgbClr val="E3E3E3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(Term Frequency-Inverse Document Frequency):</a:t>
            </a:r>
            <a:endParaRPr lang="en-IN" sz="2400" b="1" i="0" dirty="0">
              <a:solidFill>
                <a:srgbClr val="E3E3E3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solidFill>
                  <a:srgbClr val="E3E3E3"/>
                </a:solidFill>
                <a:latin typeface="Google Sans"/>
                <a:sym typeface="+mn-ea"/>
              </a:rPr>
              <a:t>         </a:t>
            </a:r>
            <a:r>
              <a:rPr lang="en-US" sz="2000" dirty="0">
                <a:solidFill>
                  <a:srgbClr val="E3E3E3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TF-IDF is a powerful tool for analyzing resumes and ranking candidates based on their relevant skills and experience. By combining it with other techniques and addressing potential biases, you can build a more efficient and effective candidate selection process.</a:t>
            </a:r>
            <a:endParaRPr lang="en-US" sz="2000" dirty="0">
              <a:solidFill>
                <a:srgbClr val="E3E3E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dirty="0">
              <a:solidFill>
                <a:srgbClr val="E3E3E3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920875" y="5673725"/>
            <a:ext cx="11297285" cy="2134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sz="2400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S</a:t>
            </a:r>
            <a:r>
              <a:rPr lang="en-IN" altLang="en-US" sz="2400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top Words </a:t>
            </a:r>
            <a:r>
              <a:rPr lang="en-US" sz="2400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: </a:t>
            </a:r>
            <a:endParaRPr lang="en-US" sz="2400" b="1" kern="0" spc="-131" dirty="0">
              <a:solidFill>
                <a:srgbClr val="E3E3E3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                     </a:t>
            </a:r>
            <a:r>
              <a:rPr lang="en-US" sz="2000" kern="0" spc="-131" dirty="0">
                <a:solidFill>
                  <a:srgbClr val="E3E3E3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In  Natural Language Processing (NLP), stop words are common words like "the," "a," "an," and "is" that generally don't convey significant meaning within a specific context. While they play an important role in everyday language, they can create noise and hinder effective text analysis in NLP tasks like resume processing and candidate ranking.</a:t>
            </a:r>
            <a:endParaRPr lang="en-US" sz="2000" kern="0" spc="-131" dirty="0">
              <a:solidFill>
                <a:srgbClr val="E3E3E3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endParaRPr lang="en-US" sz="2000" kern="0" spc="-131" dirty="0">
              <a:solidFill>
                <a:srgbClr val="E3E3E3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grpSp>
        <p:nvGrpSpPr>
          <p:cNvPr id="24" name="Group 23"/>
          <p:cNvGrpSpPr/>
          <p:nvPr/>
        </p:nvGrpSpPr>
        <p:grpSpPr>
          <a:xfrm>
            <a:off x="1993583" y="2813050"/>
            <a:ext cx="10644505" cy="4083050"/>
            <a:chOff x="3139" y="3265"/>
            <a:chExt cx="16763" cy="6430"/>
          </a:xfrm>
          <a:solidFill>
            <a:srgbClr val="7E023C"/>
          </a:solidFill>
        </p:grpSpPr>
        <p:sp>
          <p:nvSpPr>
            <p:cNvPr id="2" name="Oval 1"/>
            <p:cNvSpPr/>
            <p:nvPr/>
          </p:nvSpPr>
          <p:spPr>
            <a:xfrm>
              <a:off x="3139" y="3265"/>
              <a:ext cx="2821" cy="116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Start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" name="Rectangles 3"/>
            <p:cNvSpPr/>
            <p:nvPr/>
          </p:nvSpPr>
          <p:spPr>
            <a:xfrm>
              <a:off x="7657" y="3265"/>
              <a:ext cx="2432" cy="116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Homepage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" name="Flowchart: Data 4"/>
            <p:cNvSpPr/>
            <p:nvPr/>
          </p:nvSpPr>
          <p:spPr>
            <a:xfrm>
              <a:off x="12358" y="3265"/>
              <a:ext cx="2658" cy="1165"/>
            </a:xfrm>
            <a:prstGeom prst="flowChartInputOutp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Files Upload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17470" y="3265"/>
              <a:ext cx="2433" cy="1165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Data Extraction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17470" y="5898"/>
              <a:ext cx="2433" cy="1165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Data Processing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17470" y="8531"/>
              <a:ext cx="2433" cy="1165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Ranking Candidates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11986" y="8531"/>
              <a:ext cx="2658" cy="1165"/>
            </a:xfrm>
            <a:prstGeom prst="flowChartInputOutpu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Result Display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7657" y="8531"/>
              <a:ext cx="2433" cy="1165"/>
            </a:xfrm>
            <a:prstGeom prst="flowChartProces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Cleanup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139" y="8531"/>
              <a:ext cx="2821" cy="116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altLang="en-US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End</a:t>
              </a:r>
              <a:endParaRPr lang="en-IN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4" name="Straight Arrow Connector 13"/>
            <p:cNvCxnSpPr>
              <a:stCxn id="2" idx="6"/>
              <a:endCxn id="4" idx="1"/>
            </p:cNvCxnSpPr>
            <p:nvPr/>
          </p:nvCxnSpPr>
          <p:spPr>
            <a:xfrm>
              <a:off x="5960" y="3848"/>
              <a:ext cx="1697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>
              <a:stCxn id="4" idx="3"/>
              <a:endCxn id="5" idx="2"/>
            </p:cNvCxnSpPr>
            <p:nvPr/>
          </p:nvCxnSpPr>
          <p:spPr>
            <a:xfrm>
              <a:off x="10089" y="3848"/>
              <a:ext cx="2535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5" idx="5"/>
              <a:endCxn id="6" idx="1"/>
            </p:cNvCxnSpPr>
            <p:nvPr/>
          </p:nvCxnSpPr>
          <p:spPr>
            <a:xfrm>
              <a:off x="14750" y="3848"/>
              <a:ext cx="2720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6" idx="2"/>
              <a:endCxn id="7" idx="0"/>
            </p:cNvCxnSpPr>
            <p:nvPr/>
          </p:nvCxnSpPr>
          <p:spPr>
            <a:xfrm>
              <a:off x="18687" y="4430"/>
              <a:ext cx="0" cy="1468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7" idx="2"/>
              <a:endCxn id="8" idx="0"/>
            </p:cNvCxnSpPr>
            <p:nvPr/>
          </p:nvCxnSpPr>
          <p:spPr>
            <a:xfrm>
              <a:off x="18687" y="7063"/>
              <a:ext cx="0" cy="1468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8" idx="1"/>
              <a:endCxn id="9" idx="5"/>
            </p:cNvCxnSpPr>
            <p:nvPr/>
          </p:nvCxnSpPr>
          <p:spPr>
            <a:xfrm flipH="1">
              <a:off x="14378" y="9114"/>
              <a:ext cx="3092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9" idx="2"/>
              <a:endCxn id="10" idx="3"/>
            </p:cNvCxnSpPr>
            <p:nvPr/>
          </p:nvCxnSpPr>
          <p:spPr>
            <a:xfrm flipH="1">
              <a:off x="10090" y="9114"/>
              <a:ext cx="2162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10" idx="1"/>
              <a:endCxn id="11" idx="6"/>
            </p:cNvCxnSpPr>
            <p:nvPr/>
          </p:nvCxnSpPr>
          <p:spPr>
            <a:xfrm flipH="1">
              <a:off x="5960" y="9114"/>
              <a:ext cx="1697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 w="med" len="med"/>
            </a:ln>
          </p:spPr>
          <p:style>
            <a:lnRef idx="0">
              <a:srgbClr val="FFFFFF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2" name="Text 1"/>
          <p:cNvSpPr/>
          <p:nvPr/>
        </p:nvSpPr>
        <p:spPr>
          <a:xfrm>
            <a:off x="6219190" y="1370330"/>
            <a:ext cx="2191385" cy="694690"/>
          </a:xfrm>
          <a:prstGeom prst="rect">
            <a:avLst/>
          </a:prstGeom>
          <a:noFill/>
        </p:spPr>
        <p:txBody>
          <a:bodyPr wrap="none" rtlCol="0" anchor="ctr" anchorCtr="0"/>
          <a:lstStyle/>
          <a:p>
            <a:pPr marL="0" indent="0" algn="ctr">
              <a:lnSpc>
                <a:spcPts val="5470"/>
              </a:lnSpc>
              <a:buNone/>
            </a:pPr>
            <a:r>
              <a:rPr lang="en-IN" alt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Flowchart</a:t>
            </a:r>
            <a:endParaRPr lang="en-IN" alt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3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2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10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0"/>
            <a:ext cx="14630400" cy="1141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85854" y="3767455"/>
            <a:ext cx="9859566" cy="694373"/>
          </a:xfrm>
          <a:prstGeom prst="rect">
            <a:avLst/>
          </a:prstGeom>
          <a:noFill/>
        </p:spPr>
        <p:txBody>
          <a:bodyPr wrap="none" rtlCol="0" anchor="t" anchorCtr="0"/>
          <a:lstStyle/>
          <a:p>
            <a:pPr marL="0" indent="0" algn="ctr">
              <a:lnSpc>
                <a:spcPts val="5470"/>
              </a:lnSpc>
              <a:buNone/>
            </a:pPr>
            <a:endParaRPr lang="en-IN" altLang="en-US" sz="55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573" y="1810068"/>
            <a:ext cx="10041255" cy="56483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5049" y="734219"/>
            <a:ext cx="676001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IN" alt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Input</a:t>
            </a:r>
            <a:endParaRPr lang="en-IN" alt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11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7620"/>
            <a:ext cx="14645640" cy="824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5049" y="734219"/>
            <a:ext cx="676001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IN" alt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Output</a:t>
            </a:r>
            <a:endParaRPr lang="en-IN" alt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00" y="1810800"/>
            <a:ext cx="10041600" cy="5648400"/>
          </a:xfrm>
          <a:prstGeom prst="rect">
            <a:avLst/>
          </a:prstGeom>
        </p:spPr>
      </p:pic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12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23449"/>
            <a:ext cx="676001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Conclusion and Future Work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062163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24886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Conclusion</a:t>
            </a:r>
            <a:endParaRPr lang="en-US" sz="2400" b="1" kern="0" spc="-66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818221"/>
            <a:ext cx="3088958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AI-powered resume analysis and candidate ranking systems have the potential to revolutionize the hiring process, enabling companies to identify the most qualified candidates efficiently.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062163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248864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Future Work</a:t>
            </a:r>
            <a:endParaRPr lang="en-US" sz="2400" b="1" kern="0" spc="-66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770602" y="4818221"/>
            <a:ext cx="3088958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Further research and development are needed to refine and enhance the proposed system, considering additional factors and optimizing the performance of LDA and NLP algorithms.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062163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24898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400" b="1" kern="0" spc="-66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Impact</a:t>
            </a:r>
            <a:endParaRPr lang="en-US" sz="2400" b="1" kern="0" spc="-66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192816" y="4818340"/>
            <a:ext cx="3089077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An effective resume analysis system can lead to better job matches, improved career opportunities for candidates, and increased productivity for organizations.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5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6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13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430" y="0"/>
            <a:ext cx="14630400" cy="8230791"/>
          </a:xfrm>
          <a:prstGeom prst="rect">
            <a:avLst/>
          </a:prstGeom>
          <a:solidFill>
            <a:srgbClr val="0C0C0C"/>
          </a:solidFill>
          <a:ln w="1262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73944" y="1878132"/>
            <a:ext cx="9061013" cy="12668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marL="0" indent="0" algn="l">
              <a:lnSpc>
                <a:spcPts val="4985"/>
              </a:lnSpc>
              <a:buNone/>
            </a:pPr>
            <a:r>
              <a:rPr lang="en-IN" altLang="en-US" sz="3600" b="1" kern="0" spc="-120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About</a:t>
            </a:r>
            <a:endParaRPr lang="en-IN" altLang="en-US" sz="3600" b="1" kern="0" spc="-120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2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2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73785" y="2726055"/>
            <a:ext cx="8943340" cy="323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AI-powered resume analysis and candidate ranking system is a cutting-edge technology designed to streamline the hiring process. By leveraging advanced machine learning algorithms, this system can quickly and accurately analyze resumes and identify the most qualified candidates for a given position. This abstract provides an overview of the key features and benefits of this innovative solution.</a:t>
            </a:r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430" y="-1191"/>
            <a:ext cx="14630400" cy="8230791"/>
          </a:xfrm>
          <a:prstGeom prst="rect">
            <a:avLst/>
          </a:prstGeom>
          <a:solidFill>
            <a:srgbClr val="0C0C0C"/>
          </a:solidFill>
          <a:ln w="1262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580912" y="150608"/>
            <a:ext cx="9554045" cy="158137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marL="0" indent="0" algn="l">
              <a:lnSpc>
                <a:spcPts val="4985"/>
              </a:lnSpc>
              <a:buNone/>
            </a:pPr>
            <a:r>
              <a:rPr lang="en-IN" altLang="en-US" sz="3600" b="1" kern="0" spc="-120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Abstract</a:t>
            </a:r>
            <a:endParaRPr lang="en-IN" altLang="en-US" sz="3600" b="1" kern="0" spc="-120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2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2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5309" y="1602889"/>
            <a:ext cx="9036424" cy="3453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 today's competitive job market, efficient candidate selection is crucial for organizations seeking the best-fit talent. This project presents a comprehensive AI-powered solution for automating the resume analysis and candidate filtering process. Leveraging Machine Learning (ML)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and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Natural Language Processing (NLP) the system streamlines the time-consuming task of manual resume screening.</a:t>
            </a:r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IN" alt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eywords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sz="2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Latent Dirichlet Allocation(LDA), Natural Language Processing (NLP) </a:t>
            </a:r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04624" y="409456"/>
            <a:ext cx="842795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Existing Resume Analysis Systems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03790" y="1440220"/>
            <a:ext cx="9578102" cy="7996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just">
              <a:lnSpc>
                <a:spcPts val="3150"/>
              </a:lnSpc>
              <a:buSzPct val="100000"/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  <a:sym typeface="+mn-ea"/>
              </a:rPr>
              <a:t>In this presentation, we will explore the research paper "Resume Evaluation through Latent Dirichlet Allocation and Natural Language Processing for Effective Candidate Selection" and discuss existing systems as well as propose a new AI-powered system.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pPr indent="0" algn="l">
              <a:lnSpc>
                <a:spcPts val="3150"/>
              </a:lnSpc>
              <a:buSzPct val="100000"/>
              <a:buNone/>
            </a:pP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  <a:p>
            <a:pPr marL="342900" indent="-342900" algn="just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Standard resume analysis relies on keywords and rules, which can overlook nuances and complexity. This causes biased or incomplete evaluations of a candidate's qualifications.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703790" y="4692134"/>
            <a:ext cx="9578102" cy="7996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Newer systems analyze resumes using machine learning and NLP, identifying relationships between words and extracting job titles, skills, and experience levels.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03790" y="5997773"/>
            <a:ext cx="9578102" cy="11994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Automated systems have limitations. They rely on predefined categories and may not work for all industries or roles. They may struggle with identifying certain intangible qualities, such as soft skills.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2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3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893247"/>
            <a:ext cx="664856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Proposed System Overview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48389" y="2323386"/>
            <a:ext cx="2949416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800" b="1" kern="0" spc="-79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Advanced Technology</a:t>
            </a:r>
            <a:endParaRPr lang="en-US" sz="2800" b="1" kern="0" spc="-79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48389" y="3572828"/>
            <a:ext cx="2949416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Our proposed system harnesses the power of artificial intelligence, specifically Latent Dirichlet Allocation (LDA) and Natural Language Processing (NLP).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846763" y="2323386"/>
            <a:ext cx="2949416" cy="124944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800" b="1" kern="0" spc="-79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Enhanced Candidate Evaluation</a:t>
            </a:r>
            <a:endParaRPr lang="en-US" sz="2800" b="1" kern="0" spc="-79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47398" y="3893423"/>
            <a:ext cx="2949416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By employing LDA and NLP, our system can accurately analyze resumes and rank candidates based on their qualifications and suitability for a specific job.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45136" y="2323386"/>
            <a:ext cx="2949416" cy="8329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800" b="1" kern="0" spc="-79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Innovative Approach</a:t>
            </a:r>
            <a:endParaRPr lang="en-US" sz="2800" b="1" kern="0" spc="-79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346406" y="3572828"/>
            <a:ext cx="2949416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Our system incorporates novel methods to overcome the limitations of existing resume analysis systems, leading to improved candidate selection.</a:t>
            </a:r>
            <a:endParaRPr lang="en-US" sz="24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4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4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529"/>
          </a:xfrm>
          <a:prstGeom prst="rect">
            <a:avLst/>
          </a:prstGeom>
          <a:solidFill>
            <a:srgbClr val="0C0C0C"/>
          </a:solidFill>
          <a:ln w="10239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703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670" y="2107565"/>
            <a:ext cx="10513060" cy="145161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4040"/>
              </a:lnSpc>
              <a:buNone/>
            </a:pPr>
            <a:r>
              <a:rPr lang="en-US" sz="3600" b="1" kern="0" spc="-97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Introduction to Latent Dirichlet Allocation and Natural Language Processing</a:t>
            </a:r>
            <a:endParaRPr lang="en-US" sz="3600" b="1" kern="0" spc="-97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058710" y="4075708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167930" y="40754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</a:t>
            </a:r>
            <a:endParaRPr 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594610" y="4020820"/>
            <a:ext cx="2791460" cy="5130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20"/>
              </a:lnSpc>
              <a:buNone/>
            </a:pPr>
            <a:r>
              <a:rPr lang="en-US" sz="2400" b="1" kern="0" spc="-49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Latent Dirichlet Allocation (LDA)</a:t>
            </a:r>
            <a:endParaRPr lang="en-US" sz="2400" b="1" kern="0" spc="-49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593975" y="4783455"/>
            <a:ext cx="2787015" cy="236601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LDA is a statistical model that allows us to discover topics within a collection of documents. It helps us identify latent themes and extract relevant information from resumes.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552400" y="4075708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61620" y="4075430"/>
            <a:ext cx="15240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2</a:t>
            </a:r>
            <a:endParaRPr 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224905" y="3963670"/>
            <a:ext cx="2545715" cy="5130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20"/>
              </a:lnSpc>
              <a:buNone/>
            </a:pPr>
            <a:r>
              <a:rPr lang="en-US" sz="2400" b="1" kern="0" spc="-49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Natural Language Processing (NLP)</a:t>
            </a:r>
            <a:endParaRPr lang="en-US" sz="2400" b="1" kern="0" spc="-49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86500" y="4783455"/>
            <a:ext cx="2421890" cy="2628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NLP enables machines to understand and interpret human language. By using NLP techniques like named entity recognition and sentiment analysis, our system derives meaningful insights from resumes.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181346" y="4075708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90566" y="4075430"/>
            <a:ext cx="14478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3</a:t>
            </a:r>
            <a:endParaRPr 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9689068" y="4223583"/>
            <a:ext cx="1642467" cy="2565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020"/>
              </a:lnSpc>
              <a:buNone/>
            </a:pPr>
            <a:r>
              <a:rPr lang="en-US" sz="2400" b="1" kern="0" spc="-49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Combined Power</a:t>
            </a:r>
            <a:endParaRPr lang="en-US" sz="2400" b="1" kern="0" spc="-49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9866630" y="4783455"/>
            <a:ext cx="2466340" cy="18402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By leveraging the capabilities of LDA and NLP together, we can achieve comprehensive resume analysis and accurate candidate ranking.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1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5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03895"/>
          </a:xfrm>
          <a:prstGeom prst="rect">
            <a:avLst/>
          </a:prstGeom>
          <a:solidFill>
            <a:srgbClr val="0C0C0C"/>
          </a:solidFill>
          <a:ln w="9644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" y="0"/>
            <a:ext cx="14630400" cy="1944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9345" y="2414905"/>
            <a:ext cx="9853295" cy="14579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060" b="1" kern="0" spc="-92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Implementation of Latent Dirichlet Allocation and Natural Language Processing in Resume Analysis</a:t>
            </a:r>
            <a:endParaRPr lang="en-US" sz="3060" b="1" kern="0" spc="-92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99722" y="4063127"/>
            <a:ext cx="31075" cy="3813096"/>
          </a:xfrm>
          <a:prstGeom prst="rect">
            <a:avLst/>
          </a:prstGeom>
          <a:solidFill>
            <a:srgbClr val="970248"/>
          </a:solidFill>
        </p:spPr>
      </p:sp>
      <p:sp>
        <p:nvSpPr>
          <p:cNvPr id="7" name="Shape 3"/>
          <p:cNvSpPr/>
          <p:nvPr/>
        </p:nvSpPr>
        <p:spPr>
          <a:xfrm>
            <a:off x="7490162" y="4343936"/>
            <a:ext cx="544354" cy="31075"/>
          </a:xfrm>
          <a:prstGeom prst="rect">
            <a:avLst/>
          </a:prstGeom>
          <a:solidFill>
            <a:srgbClr val="970248"/>
          </a:solidFill>
        </p:spPr>
      </p:sp>
      <p:sp>
        <p:nvSpPr>
          <p:cNvPr id="8" name="Shape 4"/>
          <p:cNvSpPr/>
          <p:nvPr/>
        </p:nvSpPr>
        <p:spPr>
          <a:xfrm>
            <a:off x="7140238" y="418457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3070" y="4169807"/>
            <a:ext cx="9144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</a:t>
            </a:r>
            <a:endParaRPr lang="en-US" sz="183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170664" y="4218623"/>
            <a:ext cx="1662946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2400" b="1" kern="0" spc="-4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Data Preprocessing</a:t>
            </a:r>
            <a:endParaRPr lang="en-US" sz="2400" b="1" kern="0" spc="-4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170545" y="4617085"/>
            <a:ext cx="4359910" cy="12433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preprocess the resume data by removing stop words, performing tokenization and stemming, and converting text into numerical vectors.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595884" y="5121533"/>
            <a:ext cx="544354" cy="31075"/>
          </a:xfrm>
          <a:prstGeom prst="rect">
            <a:avLst/>
          </a:prstGeom>
          <a:solidFill>
            <a:srgbClr val="970248"/>
          </a:solidFill>
        </p:spPr>
      </p:sp>
      <p:sp>
        <p:nvSpPr>
          <p:cNvPr id="13" name="Shape 9"/>
          <p:cNvSpPr/>
          <p:nvPr/>
        </p:nvSpPr>
        <p:spPr>
          <a:xfrm>
            <a:off x="7140238" y="496216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2750" y="4991219"/>
            <a:ext cx="14478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2</a:t>
            </a:r>
            <a:endParaRPr lang="en-US" sz="183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399240" y="4996220"/>
            <a:ext cx="2060496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1915"/>
              </a:lnSpc>
              <a:buNone/>
            </a:pPr>
            <a:r>
              <a:rPr lang="en-US" sz="2400" b="1" kern="0" spc="-4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Topic Modeling with LDA</a:t>
            </a:r>
            <a:endParaRPr lang="en-US" sz="2400" b="1" kern="0" spc="-4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5060" y="5394960"/>
            <a:ext cx="4074795" cy="9950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196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apply LDA to extract latent topics from resumes, identifying key themes and keywords relevant for candidate evaluation.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490162" y="6452533"/>
            <a:ext cx="544354" cy="31075"/>
          </a:xfrm>
          <a:prstGeom prst="rect">
            <a:avLst/>
          </a:prstGeom>
          <a:solidFill>
            <a:srgbClr val="970248"/>
          </a:solidFill>
        </p:spPr>
      </p:sp>
      <p:sp>
        <p:nvSpPr>
          <p:cNvPr id="18" name="Shape 14"/>
          <p:cNvSpPr/>
          <p:nvPr/>
        </p:nvSpPr>
        <p:spPr>
          <a:xfrm>
            <a:off x="7140238" y="629316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46560" y="6322219"/>
            <a:ext cx="13716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3</a:t>
            </a:r>
            <a:endParaRPr lang="en-US" sz="183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8170664" y="6327219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2400" b="1" kern="0" spc="-4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NLP Analysis</a:t>
            </a:r>
            <a:endParaRPr lang="en-US" sz="2400" b="1" kern="0" spc="-4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170545" y="6725920"/>
            <a:ext cx="4062095" cy="9950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Using NLP techniques, we analyze the resume content, extracting information such as skills, experience, and achievements.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3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4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6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01698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Evaluation Metrics for Candidate Ranking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8389" y="3208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29721" y="3250049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1</a:t>
            </a:r>
            <a:endParaRPr lang="en-US" sz="262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070503" y="3284696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Relevance Score</a:t>
            </a:r>
            <a:endParaRPr lang="en-US" sz="2000" b="1" kern="0" spc="-6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070503" y="3854053"/>
            <a:ext cx="413361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assign a relevance score to each candidate based on the match between their resume and the job requirements.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6285" y="3208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3327" y="3250049"/>
            <a:ext cx="20574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2</a:t>
            </a:r>
            <a:endParaRPr lang="en-US" sz="262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48399" y="3284696"/>
            <a:ext cx="307669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Qualification Assessment</a:t>
            </a:r>
            <a:endParaRPr lang="en-US" sz="2000" b="1" kern="0" spc="-6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48399" y="3854053"/>
            <a:ext cx="413361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evaluate candidates' qualifications by considering factors like education, work experience, and certifications.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348389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9241" y="5357693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3</a:t>
            </a:r>
            <a:endParaRPr lang="en-US" sz="262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070503" y="5392341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Skills Proficiency</a:t>
            </a:r>
            <a:endParaRPr lang="en-US" sz="2000" b="1" kern="0" spc="-6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070503" y="5961698"/>
            <a:ext cx="413361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assess candidates' proficiency in required skills, giving higher scores to those who exhibit a stronger skillset.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9517" y="5357693"/>
            <a:ext cx="2133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4</a:t>
            </a:r>
            <a:endParaRPr lang="en-US" sz="2625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25182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Language Fluency</a:t>
            </a:r>
            <a:endParaRPr lang="en-US" sz="2000" b="1" kern="0" spc="-66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148320" y="5962015"/>
            <a:ext cx="4457700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We examine candidates' language proficiency, taking into account both written and verbal communication skills.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22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3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7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910239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3600" b="1" kern="0" spc="-131" dirty="0">
                <a:solidFill>
                  <a:srgbClr val="FFFFF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Comparison of Existing Systems with Proposed System</a:t>
            </a:r>
            <a:endParaRPr lang="en-US" sz="3600" b="1" kern="0" spc="-131" dirty="0">
              <a:solidFill>
                <a:srgbClr val="FFFFF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8389" y="3743325"/>
            <a:ext cx="9933503" cy="2576036"/>
          </a:xfrm>
          <a:prstGeom prst="roundRect">
            <a:avLst>
              <a:gd name="adj" fmla="val 3882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62200" y="3757136"/>
            <a:ext cx="9905881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2584490" y="3897987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Existing Systems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1181" y="3897987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Proposed System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2362200" y="4394240"/>
            <a:ext cx="9905881" cy="6371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2584490" y="4535091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Relies on rule-based algorithms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41181" y="4535091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Utilizes advanced AI techniques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362200" y="5031343"/>
            <a:ext cx="9905881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2584490" y="5172194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May overlook relevant keywords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41181" y="5172194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Extracts latent topics from resumes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362200" y="5668447"/>
            <a:ext cx="9905881" cy="6371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2584490" y="5809298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Limited accuracy and efficiency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41181" y="5809298"/>
            <a:ext cx="450473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Improved candidate selection process</a:t>
            </a:r>
            <a:endParaRPr lang="en-US" sz="2000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  <p:sp>
        <p:nvSpPr>
          <p:cNvPr id="19" name="Shape 6"/>
          <p:cNvSpPr/>
          <p:nvPr/>
        </p:nvSpPr>
        <p:spPr>
          <a:xfrm>
            <a:off x="13892400" y="7491600"/>
            <a:ext cx="369570" cy="36957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0239">
            <a:solidFill>
              <a:srgbClr val="970248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14029201" y="7491730"/>
            <a:ext cx="99060" cy="307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25"/>
              </a:lnSpc>
              <a:buNone/>
            </a:pPr>
            <a:r>
              <a:rPr lang="en-IN" altLang="en-US" sz="1940" b="1" dirty="0">
                <a:solidFill>
                  <a:srgbClr val="E5E0DF"/>
                </a:solidFill>
                <a:latin typeface="Times New Roman" panose="02020603050405020304" charset="0"/>
                <a:ea typeface="Overpass" pitchFamily="34" charset="-122"/>
                <a:cs typeface="Times New Roman" panose="02020603050405020304" charset="0"/>
              </a:rPr>
              <a:t>8</a:t>
            </a:r>
            <a:endParaRPr lang="en-IN" altLang="en-US" sz="1940" b="1" dirty="0">
              <a:solidFill>
                <a:srgbClr val="E5E0DF"/>
              </a:solidFill>
              <a:latin typeface="Times New Roman" panose="02020603050405020304" charset="0"/>
              <a:ea typeface="Overpass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6250</Words>
  <Application>WPS Presentation</Application>
  <PresentationFormat>Custom</PresentationFormat>
  <Paragraphs>211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Times New Roman</vt:lpstr>
      <vt:lpstr>Overpass</vt:lpstr>
      <vt:lpstr>Google Sans</vt:lpstr>
      <vt:lpstr>Microsoft YaHei</vt:lpstr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madha</cp:lastModifiedBy>
  <cp:revision>34</cp:revision>
  <dcterms:created xsi:type="dcterms:W3CDTF">2023-11-03T10:38:00Z</dcterms:created>
  <dcterms:modified xsi:type="dcterms:W3CDTF">2024-02-25T14:57:44Z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198A9D022D2844E282763028C6031FBC_12</vt:lpwstr>
  </property>
  <property fmtid="{D5CDD505-2E9C-101B-9397-08002B2CF9AE}" pid="3" name="KSOProductBuildVer">
    <vt:lpwstr>1033-12.2.0.13431</vt:lpwstr>
  </property>
</Properties>
</file>